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  <a:defRPr sz="5400" b="1" i="0" u="none" strike="noStrike" cap="non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None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  <a:defRPr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pic" idx="3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4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300"/>
              <a:buFont typeface="Noto Sans Symbols"/>
              <a:buNone/>
              <a:defRPr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5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6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7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445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  <a:defRPr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1680"/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1520"/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1520"/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>
            <a:hlinkClick r:id="rId3"/>
          </p:cNvPr>
          <p:cNvSpPr txBox="1"/>
          <p:nvPr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39" name="Shape 39">
            <a:hlinkClick r:id="rId4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0" name="Shape 40">
            <a:hlinkClick r:id="rId5"/>
          </p:cNvPr>
          <p:cNvSpPr txBox="1"/>
          <p:nvPr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1" name="Shape 41">
            <a:hlinkClick r:id="rId6"/>
          </p:cNvPr>
          <p:cNvSpPr txBox="1"/>
          <p:nvPr/>
        </p:nvSpPr>
        <p:spPr>
          <a:xfrm rot="-628738">
            <a:off x="6094412" y="610908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2" name="Shape 42">
            <a:hlinkClick r:id="rId7"/>
          </p:cNvPr>
          <p:cNvSpPr txBox="1"/>
          <p:nvPr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3" name="Shape 43">
            <a:hlinkClick r:id="rId8"/>
          </p:cNvPr>
          <p:cNvSpPr txBox="1"/>
          <p:nvPr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4" name="Shape 44">
            <a:hlinkClick r:id="rId9"/>
          </p:cNvPr>
          <p:cNvSpPr txBox="1"/>
          <p:nvPr/>
        </p:nvSpPr>
        <p:spPr>
          <a:xfrm rot="-627734">
            <a:off x="11754532" y="232084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5" name="Shape 45">
            <a:hlinkClick r:id="rId10"/>
          </p:cNvPr>
          <p:cNvSpPr txBox="1"/>
          <p:nvPr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6" name="Shape 46">
            <a:hlinkClick r:id="rId11"/>
          </p:cNvPr>
          <p:cNvSpPr txBox="1"/>
          <p:nvPr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632286">
            <a:off x="504277" y="2018007"/>
            <a:ext cx="2849278" cy="330566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/>
          <p:nvPr/>
        </p:nvSpPr>
        <p:spPr>
          <a:xfrm rot="-650283">
            <a:off x="2718532" y="3306088"/>
            <a:ext cx="4540980" cy="9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4620"/>
              <a:buFont typeface="Noto Sans Symbols"/>
              <a:buNone/>
            </a:pPr>
            <a:r>
              <a:rPr lang="en-US" sz="6600" b="1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6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Shape 4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445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7Wh8q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martContractDevelopmentwithSolidityJanuary/" TargetMode="External"/><Relationship Id="rId3" Type="http://schemas.openxmlformats.org/officeDocument/2006/relationships/hyperlink" Target="https://softuni.bg/trainings/1765/smart-contract-development-with-solidity" TargetMode="External"/><Relationship Id="rId7" Type="http://schemas.openxmlformats.org/officeDocument/2006/relationships/hyperlink" Target="https://softuni.bg/forum/categories/120/smart-contract-development-with-solidit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765/smart-contract-development-with-solid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emix.ethereum.org/" TargetMode="External"/><Relationship Id="rId4" Type="http://schemas.openxmlformats.org/officeDocument/2006/relationships/hyperlink" Target="https://git-scm.com/download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trainings/1765/smart-contract-development-with-solidity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vezdi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imechain.tec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582100" y="77825"/>
            <a:ext cx="10908000" cy="14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4860"/>
              <a:buFont typeface="Calibri"/>
              <a:buNone/>
            </a:pPr>
            <a:r>
              <a:rPr lang="en-US" sz="4860"/>
              <a:t>Smart contract development with solidity</a:t>
            </a:r>
            <a:endParaRPr sz="4860" b="1" i="0" u="none" strike="noStrike" cap="none">
              <a:solidFill>
                <a:srgbClr val="F6D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7256212" y="1554116"/>
            <a:ext cx="4233898" cy="758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r>
              <a:rPr lang="en-US" sz="3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Course Introduction</a:t>
            </a: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684212" y="4583300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4"/>
          </p:nvPr>
        </p:nvSpPr>
        <p:spPr>
          <a:xfrm>
            <a:off x="684213" y="5053199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300"/>
              <a:buFont typeface="Noto Sans Symbols"/>
              <a:buNone/>
            </a:pPr>
            <a:r>
              <a:rPr lang="en-US"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5"/>
          </p:nvPr>
        </p:nvSpPr>
        <p:spPr>
          <a:xfrm>
            <a:off x="684212" y="5499803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lang="en-US" sz="2000" b="1" i="0" u="none" strike="noStrike" cap="none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6"/>
          </p:nvPr>
        </p:nvSpPr>
        <p:spPr>
          <a:xfrm>
            <a:off x="684212" y="5840965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800"/>
              <a:buFont typeface="Noto Sans Symbols"/>
              <a:buNone/>
            </a:pPr>
            <a:r>
              <a:rPr lang="en-US" sz="18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  <a:endParaRPr sz="1800" b="1" i="0" u="none" strike="noStrike" cap="none">
              <a:solidFill>
                <a:srgbClr val="F27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Shape 63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49803"/>
            </a:srgbClr>
          </a:solidFill>
          <a:ln w="9525" cap="flat" cmpd="sng">
            <a:solidFill>
              <a:srgbClr val="C87D0E">
                <a:alpha val="49803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430" y="2496257"/>
            <a:ext cx="2212117" cy="55174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 rot="1839686">
            <a:off x="4728681" y="3281842"/>
            <a:ext cx="2182817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0D9"/>
                </a:solidFill>
                <a:latin typeface="Calibri"/>
                <a:ea typeface="Calibri"/>
                <a:cs typeface="Calibri"/>
                <a:sym typeface="Calibri"/>
              </a:rPr>
              <a:t>Smart Contract Development with Solidity</a:t>
            </a:r>
            <a:endParaRPr sz="2400" b="1" i="0" u="none" strike="noStrike" cap="none">
              <a:solidFill>
                <a:srgbClr val="FFF0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45450" y="3602700"/>
            <a:ext cx="1461325" cy="2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6197" y="4010987"/>
            <a:ext cx="2477577" cy="175293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7547400" y="6378950"/>
            <a:ext cx="4395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Logos: https://www.ethereum.org/assets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600"/>
              <a:buFont typeface="Noto Sans Symbols"/>
              <a:buChar char="▪"/>
            </a:pPr>
            <a:r>
              <a:rPr lang="en-US" sz="36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Lessons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~</a:t>
            </a:r>
            <a:r>
              <a:rPr lang="en-US" sz="3600" dirty="0"/>
              <a:t>27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hours (onsite + videos)</a:t>
            </a:r>
            <a:endParaRPr dirty="0"/>
          </a:p>
          <a:p>
            <a:pPr marL="609493" marR="0" lvl="1" indent="-29764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600"/>
              <a:buFont typeface="Noto Sans Symbols"/>
              <a:buChar char="▪"/>
            </a:pPr>
            <a:r>
              <a:rPr lang="en-US" sz="3600" dirty="0"/>
              <a:t>Including p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ractical </a:t>
            </a:r>
            <a:r>
              <a:rPr lang="en-US" sz="36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(in class)</a:t>
            </a:r>
            <a:endParaRPr dirty="0"/>
          </a:p>
          <a:p>
            <a:pPr marL="304746" marR="0" lvl="0" indent="-30474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600"/>
              <a:buFont typeface="Noto Sans Symbols"/>
              <a:buChar char="▪"/>
            </a:pPr>
            <a:r>
              <a:rPr lang="en-US" sz="3600" dirty="0"/>
              <a:t>Project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3 hours </a:t>
            </a:r>
            <a:r>
              <a:rPr lang="en-US" sz="3600" dirty="0"/>
              <a:t>(onsite) + at home</a:t>
            </a:r>
            <a:endParaRPr dirty="0"/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600"/>
              <a:buFont typeface="Noto Sans Symbols"/>
              <a:buChar char="▪"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Schedule: Each Thursday, January –March 2018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6" marR="0" lvl="0" indent="-30474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600"/>
              <a:buFont typeface="Noto Sans Symbols"/>
              <a:buChar char="▪"/>
            </a:pPr>
            <a:r>
              <a:rPr lang="en-US" sz="3600" dirty="0"/>
              <a:t>Project defense</a:t>
            </a: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3600"/>
              <a:t> </a:t>
            </a:r>
            <a:r>
              <a:rPr lang="en-US" sz="3600">
                <a:solidFill>
                  <a:srgbClr val="F3CC5F"/>
                </a:solidFill>
              </a:rPr>
              <a:t>31</a:t>
            </a:r>
            <a:r>
              <a:rPr lang="en-US" sz="36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March 2018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Training Duration – Course Name(Required)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2887" y="1568775"/>
            <a:ext cx="1727998" cy="17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 descr="https://lh4.googleusercontent.com/-sTkZ_RckgBY/U0EYWUBP-tI/AAAAAAAAERk/Rpo-ITMX9Q4/w1044-h581-no/DSC0481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4912" y="4743986"/>
            <a:ext cx="3048000" cy="169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the slides are in </a:t>
            </a:r>
            <a:r>
              <a:rPr lang="en-US" sz="3400" b="0" i="0" u="none" strike="noStrike" cap="non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English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English</a:t>
            </a: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the native language</a:t>
            </a:r>
            <a:b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the software engineers</a:t>
            </a:r>
            <a:endParaRPr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Specific terminology should be in English</a:t>
            </a:r>
            <a:endParaRPr/>
          </a:p>
          <a:p>
            <a:pPr marL="914240" marR="0" lvl="2" indent="-23160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</a:pPr>
            <a:r>
              <a:rPr lang="en-U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Translations are inaccurate and funny</a:t>
            </a:r>
            <a:endParaRPr/>
          </a:p>
          <a:p>
            <a:pPr marL="304747" marR="0" lvl="0" indent="-304747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Just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learn English</a:t>
            </a:r>
            <a:r>
              <a:rPr lang="en-US" sz="3400" b="0" i="0" u="none" strike="noStrike" cap="non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No excuses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Why English?</a:t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5812" y="4444945"/>
            <a:ext cx="2710200" cy="18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5212" y="14478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 descr="http://www.gotmesh.org/wp-content/uploads/2013/12/learn-english.jpg"/>
          <p:cNvPicPr preferRelativeResize="0"/>
          <p:nvPr/>
        </p:nvPicPr>
        <p:blipFill rotWithShape="1">
          <a:blip r:embed="rId5">
            <a:alphaModFix/>
          </a:blip>
          <a:srcRect l="-3684" t="-4785" r="-1230" b="-4785"/>
          <a:stretch/>
        </p:blipFill>
        <p:spPr>
          <a:xfrm>
            <a:off x="4951412" y="4747914"/>
            <a:ext cx="2557975" cy="15004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870940" y="4572000"/>
            <a:ext cx="87099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 sz="3800"/>
              <a:t>Smart Contract Development with Solidity</a:t>
            </a:r>
            <a:endParaRPr sz="3800"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lang="en-US"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Evaluation Criteria</a:t>
            </a:r>
            <a:endParaRPr/>
          </a:p>
        </p:txBody>
      </p:sp>
      <p:pic>
        <p:nvPicPr>
          <p:cNvPr id="159" name="Shape 159" descr="https://lh3.googleusercontent.com/-4TAFZdlfo0s/U0xP22Ud60I/AAAAAAAAEhw/mgpOBnNUE5s/w1044-h587-no/DSC0496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012" y="818559"/>
            <a:ext cx="4648200" cy="26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 descr="https://lh6.googleusercontent.com/-pFmAv6TVjCY/U0xT3CflG5I/AAAAAAAAFD0/8Or91Ichnvo/w1044-h587-no/DSC0523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1612" y="1537300"/>
            <a:ext cx="4654653" cy="261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137" y="3953450"/>
            <a:ext cx="1981200" cy="238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600"/>
              <a:buFont typeface="Noto Sans Symbols"/>
              <a:buChar char="▪"/>
            </a:pPr>
            <a:r>
              <a:rPr lang="en-US" sz="3600">
                <a:solidFill>
                  <a:srgbClr val="F3CC5F"/>
                </a:solidFill>
              </a:rPr>
              <a:t>Project</a:t>
            </a: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3600" b="0" i="0" u="none" strike="noStrike" cap="none">
                <a:solidFill>
                  <a:srgbClr val="ECE9E2"/>
                </a:solidFill>
                <a:latin typeface="Consolas"/>
                <a:ea typeface="Consolas"/>
                <a:cs typeface="Consolas"/>
                <a:sym typeface="Consolas"/>
              </a:rPr>
              <a:t>90</a:t>
            </a:r>
            <a:r>
              <a:rPr lang="en-US" sz="3600" b="0" i="0" u="none" strike="noStrike" cap="non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  <a:p>
            <a:pPr marL="304746" marR="0" lvl="0" indent="-304746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ts val="3600"/>
              <a:buFont typeface="Noto Sans Symbols"/>
              <a:buChar char="▪"/>
            </a:pPr>
            <a:r>
              <a:rPr lang="en-US" sz="36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Homework</a:t>
            </a:r>
            <a:r>
              <a:rPr lang="en-US" sz="3600" b="0" i="0" u="none" strike="noStrike" cap="non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 (exercises) </a:t>
            </a: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3600" b="0" i="0" u="none" strike="noStrike" cap="none">
                <a:solidFill>
                  <a:srgbClr val="ECE9E2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600" b="0" i="0" u="none" strike="noStrike" cap="non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Scoring System for “Course Name(Required)”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2812" y="4495800"/>
            <a:ext cx="2939100" cy="164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2812" y="1524000"/>
            <a:ext cx="2939100" cy="208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3500"/>
              <a:t>Smart Contract Development with Solidity Project</a:t>
            </a:r>
            <a:endParaRPr sz="3500"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Practical project development throughout</a:t>
            </a:r>
            <a:br>
              <a:rPr lang="en-US"/>
            </a:br>
            <a:r>
              <a:rPr lang="en-US"/>
              <a:t>the course</a:t>
            </a:r>
            <a:endParaRPr/>
          </a:p>
          <a:p>
            <a:pPr marL="304746" marR="0" lvl="0" indent="-30474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The project is a smart contract</a:t>
            </a:r>
            <a:endParaRPr/>
          </a:p>
          <a:p>
            <a:pPr marL="304746" marR="0" lvl="0" indent="-30474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The score is based on the amount of</a:t>
            </a:r>
            <a:br>
              <a:rPr lang="en-US"/>
            </a:br>
            <a:r>
              <a:rPr lang="en-US"/>
              <a:t>completed project requirements</a:t>
            </a:r>
            <a:endParaRPr/>
          </a:p>
          <a:p>
            <a:pPr marL="609493" marR="0" lvl="1" indent="-23160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Requirements here: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https://goo.gl/7Wh8qu</a:t>
            </a:r>
            <a:endParaRPr/>
          </a:p>
          <a:p>
            <a:pPr marL="304746" marR="0" lvl="0" indent="-30474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Must use the knowledge from the lectures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6294" y="4267200"/>
            <a:ext cx="2748117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https://lh3.googleusercontent.com/-IzrO_gXzfSg/U05SKQx5VhI/AAAAAAAAOPI/BJRD8xuYGmI/w1044-h587-no/DSC05149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6294" y="1424275"/>
            <a:ext cx="2748117" cy="241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90413" y="11048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Doing your homework is very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important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Consistent practice or nothing</a:t>
            </a:r>
            <a:endParaRPr/>
          </a:p>
          <a:p>
            <a:pPr marL="304746" marR="0" lvl="0" indent="-3047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practical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lesson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followed by</a:t>
            </a:r>
            <a:b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onsite and </a:t>
            </a:r>
            <a:r>
              <a:rPr lang="en-US"/>
              <a:t>homework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endParaRPr/>
          </a:p>
          <a:p>
            <a:pPr marL="304746" marR="0" lvl="0" indent="-3047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Homework assignments are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due in </a:t>
            </a:r>
            <a:r>
              <a:rPr lang="en-US" sz="3400" b="1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days 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each lecture</a:t>
            </a:r>
            <a:endParaRPr sz="3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6" lvl="0" indent="-304746" rtl="0"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200"/>
              <a:t>Must check 3 other people’s homework</a:t>
            </a:r>
            <a:br>
              <a:rPr lang="en-US" sz="3200"/>
            </a:br>
            <a:r>
              <a:rPr lang="en-US" sz="3200"/>
              <a:t>before receiving your points</a:t>
            </a:r>
            <a:endParaRPr/>
          </a:p>
          <a:p>
            <a:pPr marL="304746" marR="0" lvl="0" indent="-3047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I’ll upload the solutions afterwards</a:t>
            </a: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Homework Assignments</a:t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926" y="1400225"/>
            <a:ext cx="3150186" cy="2006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lang="en-US"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What We Need Additionally?</a:t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211" y="3752788"/>
            <a:ext cx="3918458" cy="260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4987" y="3757290"/>
            <a:ext cx="1724025" cy="259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962" y="1219200"/>
            <a:ext cx="1619250" cy="161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1212" y="457200"/>
            <a:ext cx="1600199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08611" y="438149"/>
            <a:ext cx="9144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56411" y="609599"/>
            <a:ext cx="762000" cy="78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71678" y="3990601"/>
            <a:ext cx="1734266" cy="21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62075">
            <a:off x="2613517" y="867926"/>
            <a:ext cx="1297553" cy="153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014468" y="3894912"/>
            <a:ext cx="2457888" cy="245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990012" y="1216553"/>
            <a:ext cx="2460668" cy="2422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Official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304747" marR="0" lvl="0" indent="-101547" algn="l" rtl="0">
              <a:lnSpc>
                <a:spcPct val="105000"/>
              </a:lnSpc>
              <a:spcBef>
                <a:spcPts val="30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30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Official discussion </a:t>
            </a:r>
            <a:r>
              <a:rPr lang="en-US" sz="32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forum</a:t>
            </a: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304747" marR="0" lvl="0" indent="-88847" algn="l" rtl="0">
              <a:lnSpc>
                <a:spcPct val="105000"/>
              </a:lnSpc>
              <a:spcBef>
                <a:spcPts val="30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30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Official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Facebook groups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Course Web Site, Forum and FB Group</a:t>
            </a: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531800" y="1745825"/>
            <a:ext cx="9234600" cy="1074300"/>
          </a:xfrm>
          <a:prstGeom prst="roundRect">
            <a:avLst>
              <a:gd name="adj" fmla="val 5953"/>
            </a:avLst>
          </a:prstGeom>
          <a:solidFill>
            <a:srgbClr val="C6BEAB">
              <a:alpha val="14901"/>
            </a:srgbClr>
          </a:solidFill>
          <a:ln w="9525" cap="flat" cmpd="sng">
            <a:solidFill>
              <a:srgbClr val="C6BEAB">
                <a:alpha val="69803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https://softuni.bg/trainings/1765/smart-contract-development-with-solidity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4545" y="3289714"/>
            <a:ext cx="1468238" cy="146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06333" y="1359834"/>
            <a:ext cx="1374490" cy="137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 descr="Резултат с изображение за facebook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84545" y="5179026"/>
            <a:ext cx="1412635" cy="141263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608000" y="3690430"/>
            <a:ext cx="9158400" cy="965100"/>
          </a:xfrm>
          <a:prstGeom prst="roundRect">
            <a:avLst>
              <a:gd name="adj" fmla="val 5953"/>
            </a:avLst>
          </a:prstGeom>
          <a:solidFill>
            <a:srgbClr val="C6BEAB">
              <a:alpha val="14901"/>
            </a:srgbClr>
          </a:solidFill>
          <a:ln w="9525" cap="flat" cmpd="sng">
            <a:solidFill>
              <a:srgbClr val="C6BEAB">
                <a:alpha val="69803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https://softuni.bg/forum/categories/120/smart-contract-development-with-solidity</a:t>
            </a:r>
            <a:endParaRPr sz="24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08000" y="5608804"/>
            <a:ext cx="9158400" cy="965100"/>
          </a:xfrm>
          <a:prstGeom prst="roundRect">
            <a:avLst>
              <a:gd name="adj" fmla="val 5953"/>
            </a:avLst>
          </a:prstGeom>
          <a:solidFill>
            <a:srgbClr val="C6BEAB">
              <a:alpha val="14901"/>
            </a:srgbClr>
          </a:solidFill>
          <a:ln w="9525" cap="flat" cmpd="sng">
            <a:solidFill>
              <a:srgbClr val="C6BEAB">
                <a:alpha val="69803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https://www.facebook.com/groups/SmartContractDevelopmentwithSolidityJanuary/</a:t>
            </a:r>
            <a:endParaRPr sz="2400" b="1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lecture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slides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videos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homework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b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other resources are </a:t>
            </a:r>
            <a:r>
              <a:rPr lang="en-US"/>
              <a:t>uploaded online</a:t>
            </a:r>
            <a:endParaRPr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Visit the course </a:t>
            </a:r>
            <a:r>
              <a:rPr lang="en-US" sz="3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website</a:t>
            </a: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access the course resources</a:t>
            </a:r>
            <a:endParaRPr sz="3200" b="0" i="0" u="none" strike="noStrike" cap="none">
              <a:solidFill>
                <a:srgbClr val="F3CC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6904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>
              <a:solidFill>
                <a:srgbClr val="F3C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600"/>
              <a:buFont typeface="Calibri"/>
              <a:buNone/>
            </a:pPr>
            <a:r>
              <a:rPr lang="en-US" sz="3600"/>
              <a:t>Course</a:t>
            </a:r>
            <a:r>
              <a:rPr lang="en-US" sz="36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 Slides and Videos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75412" y="3429000"/>
            <a:ext cx="2736000" cy="27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5">
            <a:alphaModFix/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9412" y="3471369"/>
            <a:ext cx="2780017" cy="273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Learning System (SULS)</a:t>
            </a:r>
            <a:endParaRPr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www.softuni.bg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Important resource for students</a:t>
            </a:r>
            <a:endParaRPr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Homework submissions</a:t>
            </a:r>
            <a:endParaRPr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Homework check-up</a:t>
            </a:r>
            <a:endParaRPr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 and results</a:t>
            </a:r>
            <a:endParaRPr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Reports about your progress</a:t>
            </a:r>
            <a:endParaRPr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609493" marR="0" lvl="1" indent="-6904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Software University Learning System (SULS)</a:t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5037" y="3276600"/>
            <a:ext cx="5677887" cy="2951322"/>
          </a:xfrm>
          <a:prstGeom prst="rect">
            <a:avLst/>
          </a:prstGeom>
          <a:noFill/>
          <a:ln w="9525" cap="flat" cmpd="sng">
            <a:solidFill>
              <a:srgbClr val="FFFFFF">
                <a:alpha val="49803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Objectives</a:t>
            </a:r>
            <a:endParaRPr/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Program</a:t>
            </a:r>
            <a:endParaRPr/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Trainers Team</a:t>
            </a:r>
            <a:endParaRPr/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Schedule</a:t>
            </a:r>
            <a:endParaRPr/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 and Evaluation</a:t>
            </a:r>
            <a:endParaRPr/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 Resources</a:t>
            </a: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Shape 77" descr="A drawing of a cartoon character  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423072" y="1371600"/>
            <a:ext cx="3572162" cy="438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http://www.graphicsfuel.com/wp-content/uploads/2012/07/books-icon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6182" y="1156770"/>
            <a:ext cx="2272230" cy="227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6212" y="3831530"/>
            <a:ext cx="2035872" cy="203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Required Software</a:t>
            </a: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needed for this course:</a:t>
            </a:r>
            <a:endParaRPr/>
          </a:p>
          <a:p>
            <a:pPr marL="609493" marR="0" lvl="1" indent="-23160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 A browser (I’d guess you have one but still). Recommend chrome.</a:t>
            </a:r>
            <a:endParaRPr/>
          </a:p>
          <a:p>
            <a:pPr marL="609493" marR="0" lvl="1" indent="-23160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 Windows &gt;= 7, Mac or Linux</a:t>
            </a:r>
            <a:endParaRPr/>
          </a:p>
          <a:p>
            <a:pPr marL="609493" marR="0" lvl="1" indent="-23160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Node Package Manager (NPM)</a:t>
            </a:r>
            <a:endParaRPr/>
          </a:p>
          <a:p>
            <a:pPr marL="609493" marR="0" lvl="1" indent="-23160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Git source control (for your project)</a:t>
            </a:r>
            <a:endParaRPr/>
          </a:p>
          <a:p>
            <a:pPr marL="609493" marR="0" lvl="1" indent="-23160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 We’ll install a few NPM packages down the road</a:t>
            </a:r>
            <a:endParaRPr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Our Solidity IDE is online: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http://remix.ethereum.org/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endParaRPr/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Solidity structure, functions, types, </a:t>
            </a:r>
            <a:br>
              <a:rPr lang="en-US"/>
            </a:br>
            <a:r>
              <a:rPr lang="en-US"/>
              <a:t>optimization, security and interaction</a:t>
            </a:r>
            <a:endParaRPr/>
          </a:p>
          <a:p>
            <a:pPr marL="304746" marR="0" lvl="0" indent="-2514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Practical </a:t>
            </a:r>
            <a:r>
              <a:rPr lang="en-US">
                <a:solidFill>
                  <a:srgbClr val="F3CC5F"/>
                </a:solidFill>
              </a:rPr>
              <a:t>project</a:t>
            </a:r>
            <a:endParaRPr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Do at home after lectures, complete</a:t>
            </a:r>
            <a:br>
              <a:rPr lang="en-US"/>
            </a:br>
            <a:r>
              <a:rPr lang="en-US"/>
              <a:t>the requirements and later defend it</a:t>
            </a:r>
            <a:endParaRPr/>
          </a:p>
          <a:p>
            <a:pPr marL="304747" marR="0" lvl="0" indent="-304747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 </a:t>
            </a:r>
            <a:r>
              <a:rPr lang="en-US" sz="3400" b="0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Slides, videos, software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Summary </a:t>
            </a:r>
            <a:endParaRPr/>
          </a:p>
        </p:txBody>
      </p:sp>
      <p:pic>
        <p:nvPicPr>
          <p:cNvPr id="251" name="Shape 251" descr="Image result for learning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4217" y="4778758"/>
            <a:ext cx="1460406" cy="146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 descr="Резултат с изображение за programmin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9412" y="4778758"/>
            <a:ext cx="1469642" cy="146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 descr="Резултат с изображение за exam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212" y="3075599"/>
            <a:ext cx="1553899" cy="155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4212" y="1505321"/>
            <a:ext cx="2209800" cy="141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Course Overview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1529384" y="6400802"/>
            <a:ext cx="10482604" cy="35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800"/>
              <a:buFont typeface="Noto Sans Symbols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https://softuni.bg/trainings/1765/smart-contract-development-with-solidity</a:t>
            </a:r>
            <a:endParaRPr/>
          </a:p>
        </p:txBody>
      </p:sp>
      <p:pic>
        <p:nvPicPr>
          <p:cNvPr id="264" name="Shape 26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-16203" r="-16202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65" name="Shape 26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l="-5908" r="-5907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66" name="Shape 266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67" name="Shape 267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68" name="Shape 268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69" name="Shape 269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l="-14709" r="-14708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70" name="Shape 270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  <a:noFill/>
          <a:ln>
            <a:noFill/>
          </a:ln>
        </p:spPr>
      </p:pic>
      <p:pic>
        <p:nvPicPr>
          <p:cNvPr id="271" name="Shape 271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l="-9951" r="-9950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 4.0 International</a:t>
            </a:r>
            <a:r>
              <a:rPr lang="en-US"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Shape 281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Trainings @ Software University (SoftUni)</a:t>
            </a:r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4294967295"/>
          </p:nvPr>
        </p:nvSpPr>
        <p:spPr>
          <a:xfrm>
            <a:off x="259899" y="1039681"/>
            <a:ext cx="9434513" cy="563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– High-Quality Education, Profession and Job for Software Developers</a:t>
            </a:r>
            <a:endParaRPr/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20"/>
              <a:buFont typeface="Noto Sans Symbols"/>
              <a:buChar char="▪"/>
            </a:pPr>
            <a:r>
              <a:rPr lang="en-US" sz="29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softuni.bg</a:t>
            </a:r>
            <a:r>
              <a:rPr lang="en-US" sz="2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Foundation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23160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</a:pPr>
            <a:r>
              <a:rPr lang="en-US" sz="3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http://softuni.foundation/</a:t>
            </a:r>
            <a:endParaRPr sz="3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1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@ Facebook</a:t>
            </a:r>
            <a:endParaRPr/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20"/>
              <a:buFont typeface="Noto Sans Symbols"/>
              <a:buChar char="▪"/>
            </a:pPr>
            <a:r>
              <a:rPr lang="en-US" sz="29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facebook.com/SoftwareUniversity</a:t>
            </a:r>
            <a:endParaRPr sz="2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1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Forums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4" marR="0" lvl="2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Font typeface="Noto Sans Symbols"/>
              <a:buChar char="▪"/>
            </a:pPr>
            <a:r>
              <a:rPr lang="en-US" sz="3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forum.softuni.bg</a:t>
            </a:r>
            <a:endParaRPr sz="3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Shape 290">
            <a:hlinkClick r:id="rId4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49803"/>
            </a:srgbClr>
          </a:solidFill>
          <a:ln>
            <a:noFill/>
          </a:ln>
        </p:spPr>
      </p:pic>
      <p:pic>
        <p:nvPicPr>
          <p:cNvPr id="291" name="Shape 291" descr="http://www.facebook.com/SoftwareUniversity" title="Software University @ Facebook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75536" y="4064268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 descr="http://forum.softuni.bg" title="Software University - Forum">
            <a:hlinkClick r:id="rId6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09334" y="5410200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>
            <a:hlinkClick r:id="rId3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95183" y="2727414"/>
            <a:ext cx="2746993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 descr="A picture containing clipart  Description generated with very high confidenc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829444" y="1039681"/>
            <a:ext cx="1496137" cy="1845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17512" y="4639207"/>
            <a:ext cx="113538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 sz="5000"/>
              <a:t>Smart Contract Development with Solidity</a:t>
            </a:r>
            <a:endParaRPr sz="5000"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lang="en-US"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Course Objectives &amp; Program</a:t>
            </a:r>
            <a:endParaRPr/>
          </a:p>
        </p:txBody>
      </p:sp>
      <p:pic>
        <p:nvPicPr>
          <p:cNvPr id="88" name="Shape 88" descr="http://research.phillipmartin.info/la_syllabus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12" y="817586"/>
            <a:ext cx="3657600" cy="3602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90413" y="1151120"/>
            <a:ext cx="11804700" cy="54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7525" marR="0" lvl="0" indent="-5175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590"/>
              <a:buFont typeface="Calibri"/>
              <a:buAutoNum type="arabicPeriod"/>
            </a:pPr>
            <a:r>
              <a:rPr lang="en-US" sz="2590">
                <a:solidFill>
                  <a:srgbClr val="F3CC5F"/>
                </a:solidFill>
              </a:rPr>
              <a:t>Blockchain functionality summary </a:t>
            </a:r>
            <a:r>
              <a:rPr lang="en-US" sz="2590">
                <a:solidFill>
                  <a:srgbClr val="F3F3F3"/>
                </a:solidFill>
              </a:rPr>
              <a:t>- intro to cryptocurrencies, decentralization concept, PoW vs PoS consensus, mining, Pros/cons, blockchain explorers</a:t>
            </a:r>
            <a:endParaRPr>
              <a:solidFill>
                <a:srgbClr val="F3F3F3"/>
              </a:solidFill>
            </a:endParaRPr>
          </a:p>
          <a:p>
            <a:pPr marL="517525" marR="0" lvl="0" indent="-517525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2590"/>
              <a:buFont typeface="Calibri"/>
              <a:buAutoNum type="arabicPeriod"/>
            </a:pPr>
            <a:r>
              <a:rPr lang="en-US" sz="2590">
                <a:solidFill>
                  <a:srgbClr val="F3CC5F"/>
                </a:solidFill>
              </a:rPr>
              <a:t>Introduction to Ethereum and smart contracts </a:t>
            </a:r>
            <a:r>
              <a:rPr lang="en-US" sz="2590">
                <a:solidFill>
                  <a:srgbClr val="FFFFFF"/>
                </a:solidFill>
              </a:rPr>
              <a:t>- Ethereum vs Bitcoin, Ethereum Virtual Machine, contract function and execution, gas &amp; gas limit, contract example</a:t>
            </a:r>
            <a:endParaRPr>
              <a:solidFill>
                <a:srgbClr val="FFFFFF"/>
              </a:solidFill>
            </a:endParaRPr>
          </a:p>
          <a:p>
            <a:pPr marL="517525" marR="0" lvl="0" indent="-517525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2590"/>
              <a:buFont typeface="Calibri"/>
              <a:buAutoNum type="arabicPeriod"/>
            </a:pPr>
            <a:r>
              <a:rPr lang="en-US" sz="2590">
                <a:solidFill>
                  <a:srgbClr val="F3CC5F"/>
                </a:solidFill>
              </a:rPr>
              <a:t>Basics of contracts </a:t>
            </a:r>
            <a:r>
              <a:rPr lang="en-US" sz="2590">
                <a:solidFill>
                  <a:srgbClr val="FFFFFF"/>
                </a:solidFill>
              </a:rPr>
              <a:t>- structure, functions, events, state variables</a:t>
            </a:r>
            <a:endParaRPr>
              <a:solidFill>
                <a:srgbClr val="FFFFFF"/>
              </a:solidFill>
            </a:endParaRPr>
          </a:p>
          <a:p>
            <a:pPr marL="517525" marR="0" lvl="0" indent="-517525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2590"/>
              <a:buFont typeface="Calibri"/>
              <a:buAutoNum type="arabicPeriod"/>
            </a:pPr>
            <a:r>
              <a:rPr lang="en-US" sz="2590">
                <a:solidFill>
                  <a:srgbClr val="F3CC5F"/>
                </a:solidFill>
              </a:rPr>
              <a:t>Solidity data types </a:t>
            </a:r>
            <a:r>
              <a:rPr lang="en-US" sz="2590">
                <a:solidFill>
                  <a:srgbClr val="FFFFFF"/>
                </a:solidFill>
              </a:rPr>
              <a:t>- primitives, arrays, maps &amp; their constraints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3200"/>
              <a:t>Smart Contract Development with Solidity</a:t>
            </a:r>
            <a:r>
              <a:rPr lang="en-US" sz="32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 – Course Program</a:t>
            </a:r>
            <a:endParaRPr sz="3200"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3607" y="3766868"/>
            <a:ext cx="1995227" cy="199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90413" y="1151120"/>
            <a:ext cx="11804700" cy="54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7525" marR="0" lvl="0" indent="-517525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2590"/>
              <a:buFont typeface="Calibri"/>
              <a:buAutoNum type="arabicPeriod" startAt="5"/>
            </a:pPr>
            <a:r>
              <a:rPr lang="en-US" sz="2590">
                <a:solidFill>
                  <a:srgbClr val="F3CC5F"/>
                </a:solidFill>
              </a:rPr>
              <a:t>Inheritance and multiple contracts </a:t>
            </a:r>
            <a:r>
              <a:rPr lang="en-US" sz="2590">
                <a:solidFill>
                  <a:srgbClr val="FFFFFF"/>
                </a:solidFill>
              </a:rPr>
              <a:t>- calling other contracts, inheriting</a:t>
            </a:r>
            <a:endParaRPr sz="2590">
              <a:solidFill>
                <a:srgbClr val="FFFFFF"/>
              </a:solidFill>
            </a:endParaRPr>
          </a:p>
          <a:p>
            <a:pPr marL="517525" marR="0" lvl="0" indent="-517525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3CC5F"/>
              </a:buClr>
              <a:buSzPts val="2590"/>
              <a:buFont typeface="Calibri"/>
              <a:buAutoNum type="arabicPeriod" startAt="5"/>
            </a:pPr>
            <a:r>
              <a:rPr lang="en-US" sz="2590">
                <a:solidFill>
                  <a:srgbClr val="F3CC5F"/>
                </a:solidFill>
              </a:rPr>
              <a:t>Working with contracts from applications: Web3 API </a:t>
            </a:r>
            <a:r>
              <a:rPr lang="en-US" sz="2590">
                <a:solidFill>
                  <a:srgbClr val="FFFFFF"/>
                </a:solidFill>
              </a:rPr>
              <a:t>- compiling, deploying, executing and reading data from contracts. Web app demo</a:t>
            </a:r>
            <a:endParaRPr sz="2590">
              <a:solidFill>
                <a:srgbClr val="FFFFFF"/>
              </a:solidFill>
            </a:endParaRPr>
          </a:p>
          <a:p>
            <a:pPr marL="517525" marR="0" lvl="0" indent="-517525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3CC5F"/>
              </a:buClr>
              <a:buSzPts val="2590"/>
              <a:buFont typeface="Calibri"/>
              <a:buAutoNum type="arabicPeriod" startAt="5"/>
            </a:pPr>
            <a:r>
              <a:rPr lang="en-US" sz="2590">
                <a:solidFill>
                  <a:srgbClr val="F3CC5F"/>
                </a:solidFill>
              </a:rPr>
              <a:t>Optimizing contracts</a:t>
            </a:r>
            <a:r>
              <a:rPr lang="en-US" sz="2590">
                <a:solidFill>
                  <a:srgbClr val="FFFFFF"/>
                </a:solidFill>
              </a:rPr>
              <a:t> - best practices on optimization, ‘optimize this’ assignments</a:t>
            </a:r>
            <a:endParaRPr sz="2590">
              <a:solidFill>
                <a:srgbClr val="FFFFFF"/>
              </a:solidFill>
            </a:endParaRPr>
          </a:p>
          <a:p>
            <a:pPr marL="517525" marR="0" lvl="0" indent="-517525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3CC5F"/>
              </a:buClr>
              <a:buSzPts val="2590"/>
              <a:buFont typeface="Calibri"/>
              <a:buAutoNum type="arabicPeriod" startAt="5"/>
            </a:pPr>
            <a:r>
              <a:rPr lang="en-US" sz="2590">
                <a:solidFill>
                  <a:srgbClr val="F3CC5F"/>
                </a:solidFill>
              </a:rPr>
              <a:t>Security in contracts and unit testing</a:t>
            </a:r>
            <a:r>
              <a:rPr lang="en-US" sz="2590">
                <a:solidFill>
                  <a:srgbClr val="FFFFFF"/>
                </a:solidFill>
              </a:rPr>
              <a:t> - common security pitfalls,</a:t>
            </a:r>
            <a:br>
              <a:rPr lang="en-US" sz="2590">
                <a:solidFill>
                  <a:srgbClr val="FFFFFF"/>
                </a:solidFill>
              </a:rPr>
            </a:br>
            <a:r>
              <a:rPr lang="en-US" sz="2590">
                <a:solidFill>
                  <a:srgbClr val="FFFFFF"/>
                </a:solidFill>
              </a:rPr>
              <a:t>building unit tests with the Truffle framework</a:t>
            </a:r>
            <a:endParaRPr sz="2590">
              <a:solidFill>
                <a:srgbClr val="FFFFFF"/>
              </a:solidFill>
            </a:endParaRPr>
          </a:p>
          <a:p>
            <a:pPr marL="517525" marR="0" lvl="0" indent="-517525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3CC5F"/>
              </a:buClr>
              <a:buSzPts val="2590"/>
              <a:buFont typeface="Calibri"/>
              <a:buAutoNum type="arabicPeriod" startAt="5"/>
            </a:pPr>
            <a:r>
              <a:rPr lang="en-US" sz="2590">
                <a:solidFill>
                  <a:srgbClr val="F3CC5F"/>
                </a:solidFill>
              </a:rPr>
              <a:t>Working on the practical projects</a:t>
            </a:r>
            <a:endParaRPr sz="2590">
              <a:solidFill>
                <a:srgbClr val="FFFFFF"/>
              </a:solidFill>
            </a:endParaRPr>
          </a:p>
          <a:p>
            <a:pPr marL="517525" marR="0" lvl="0" indent="-517525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3CC5F"/>
              </a:buClr>
              <a:buSzPts val="2590"/>
              <a:buFont typeface="Calibri"/>
              <a:buAutoNum type="arabicPeriod" startAt="5"/>
            </a:pPr>
            <a:r>
              <a:rPr lang="en-US" sz="2590">
                <a:solidFill>
                  <a:srgbClr val="F3CC5F"/>
                </a:solidFill>
              </a:rPr>
              <a:t>Project defense</a:t>
            </a:r>
            <a:endParaRPr sz="2590">
              <a:solidFill>
                <a:srgbClr val="F3CC5F"/>
              </a:solidFill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3200"/>
              <a:t>Smart Contract Development with Solidity</a:t>
            </a:r>
            <a:r>
              <a:rPr lang="en-US" sz="32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 – Course Program</a:t>
            </a:r>
            <a:endParaRPr sz="3200"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3607" y="3766868"/>
            <a:ext cx="1995227" cy="199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The Trainers Team</a:t>
            </a:r>
            <a:endParaRPr/>
          </a:p>
        </p:txBody>
      </p:sp>
      <p:pic>
        <p:nvPicPr>
          <p:cNvPr id="110" name="Shape 110" descr="A close up of a toy  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4984" y="1066800"/>
            <a:ext cx="4402000" cy="4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0421" y="1151125"/>
            <a:ext cx="7571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b="1">
                <a:solidFill>
                  <a:srgbClr val="F3CC5F"/>
                </a:solidFill>
              </a:rPr>
              <a:t>Zvezdin Besarabov</a:t>
            </a:r>
            <a:r>
              <a:rPr lang="en-US" sz="3400" b="1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sz="3400" b="1" i="0" u="none" strike="noStrike" cap="none">
              <a:solidFill>
                <a:srgbClr val="F3CC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&gt; 1.5 years of Blockchain and Solidity experience</a:t>
            </a:r>
            <a:endParaRPr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Author of “Obitcoin” - decentralized cooperatives</a:t>
            </a:r>
            <a:endParaRPr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Regular participant in IT competitions</a:t>
            </a:r>
            <a:endParaRPr/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https://github.com/Zvezdin</a:t>
            </a:r>
            <a:endParaRPr>
              <a:solidFill>
                <a:srgbClr val="F3CC5F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Trainers Team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850" y="1635600"/>
            <a:ext cx="3801225" cy="358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190421" y="1151125"/>
            <a:ext cx="7571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b="1">
                <a:solidFill>
                  <a:srgbClr val="F3CC5F"/>
                </a:solidFill>
              </a:rPr>
              <a:t>George Spasov (feedback &amp; homework assistance)</a:t>
            </a:r>
            <a:r>
              <a:rPr lang="en-US" sz="3400" b="1" i="0" u="none" strike="noStrike" cap="non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400" b="1" i="0" u="none" strike="noStrike" cap="none">
              <a:solidFill>
                <a:srgbClr val="F3CC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~1 year experience with Blockchain</a:t>
            </a:r>
            <a:endParaRPr/>
          </a:p>
          <a:p>
            <a:pPr marL="914239" marR="0" lvl="2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Graduate of Consensys academy</a:t>
            </a:r>
            <a:endParaRPr/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&gt;8 years experience Software developer</a:t>
            </a:r>
            <a:endParaRPr/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Co-founder of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LimeChain</a:t>
            </a:r>
            <a:r>
              <a:rPr lang="en-US"/>
              <a:t> blockchain development services company with many international clients</a:t>
            </a:r>
            <a:endParaRPr>
              <a:solidFill>
                <a:srgbClr val="F3CC5F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Trainers Team</a:t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121" y="1366316"/>
            <a:ext cx="4121904" cy="3804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531812" y="4889776"/>
            <a:ext cx="11125200" cy="7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800"/>
              <a:buFont typeface="Calibri"/>
              <a:buNone/>
            </a:pPr>
            <a:r>
              <a:rPr lang="en-US" sz="3600"/>
              <a:t>Smart Contract Development with Solidity</a:t>
            </a:r>
            <a:r>
              <a:rPr lang="en-US" sz="36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: More Details </a:t>
            </a:r>
            <a:endParaRPr sz="3600"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lang="en-US"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Duration, Languages, Technologies</a:t>
            </a:r>
            <a:endParaRPr/>
          </a:p>
        </p:txBody>
      </p:sp>
      <p:pic>
        <p:nvPicPr>
          <p:cNvPr id="133" name="Shape 133" descr="https://lh6.googleusercontent.com/-lgPcVMlgjqo/U0xPQMfvcXI/AAAAAAAAEcM/tQFy1O2QBP8/w1044-h587-no/DSC0492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3284" y="1172185"/>
            <a:ext cx="5844328" cy="3286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Custom</PresentationFormat>
  <Paragraphs>159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Consolas</vt:lpstr>
      <vt:lpstr>Noto Sans Symbols</vt:lpstr>
      <vt:lpstr>SoftUni 16x9</vt:lpstr>
      <vt:lpstr>Smart contract development with solidity</vt:lpstr>
      <vt:lpstr>Table of Contents</vt:lpstr>
      <vt:lpstr>Smart Contract Development with Solidity</vt:lpstr>
      <vt:lpstr>Smart Contract Development with Solidity – Course Program</vt:lpstr>
      <vt:lpstr>Smart Contract Development with Solidity – Course Program</vt:lpstr>
      <vt:lpstr>The Trainers Team</vt:lpstr>
      <vt:lpstr>Trainers Team</vt:lpstr>
      <vt:lpstr>Trainers Team</vt:lpstr>
      <vt:lpstr>Smart Contract Development with Solidity: More Details </vt:lpstr>
      <vt:lpstr>Training Duration – Course Name(Required)</vt:lpstr>
      <vt:lpstr>Why English?</vt:lpstr>
      <vt:lpstr>Smart Contract Development with Solidity</vt:lpstr>
      <vt:lpstr>Scoring System for “Course Name(Required)”</vt:lpstr>
      <vt:lpstr>Smart Contract Development with Solidity Project</vt:lpstr>
      <vt:lpstr>Homework Assignments</vt:lpstr>
      <vt:lpstr>Resources</vt:lpstr>
      <vt:lpstr>Course Web Site, Forum and FB Group</vt:lpstr>
      <vt:lpstr>Course Slides and Videos</vt:lpstr>
      <vt:lpstr>Software University Learning System (SULS)</vt:lpstr>
      <vt:lpstr>Required Software</vt:lpstr>
      <vt:lpstr>Summary </vt:lpstr>
      <vt:lpstr>Course Overview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contract development with solidity</dc:title>
  <cp:lastModifiedBy>Valentin Dimitrov</cp:lastModifiedBy>
  <cp:revision>1</cp:revision>
  <dcterms:modified xsi:type="dcterms:W3CDTF">2018-01-26T10:46:41Z</dcterms:modified>
</cp:coreProperties>
</file>